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63" r:id="rId10"/>
    <p:sldId id="264" r:id="rId11"/>
    <p:sldId id="288" r:id="rId12"/>
    <p:sldId id="265" r:id="rId13"/>
    <p:sldId id="289" r:id="rId14"/>
    <p:sldId id="266" r:id="rId15"/>
    <p:sldId id="267" r:id="rId16"/>
    <p:sldId id="268" r:id="rId17"/>
    <p:sldId id="290" r:id="rId18"/>
    <p:sldId id="291" r:id="rId19"/>
    <p:sldId id="283" r:id="rId20"/>
    <p:sldId id="284" r:id="rId21"/>
    <p:sldId id="296" r:id="rId22"/>
    <p:sldId id="292" r:id="rId23"/>
    <p:sldId id="295" r:id="rId24"/>
    <p:sldId id="297" r:id="rId25"/>
    <p:sldId id="293" r:id="rId26"/>
    <p:sldId id="298" r:id="rId27"/>
    <p:sldId id="269" r:id="rId28"/>
    <p:sldId id="270" r:id="rId29"/>
    <p:sldId id="271" r:id="rId30"/>
    <p:sldId id="273" r:id="rId31"/>
    <p:sldId id="272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94" r:id="rId42"/>
    <p:sldId id="285" r:id="rId43"/>
    <p:sldId id="286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4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99"/>
    <a:srgbClr val="0066FF"/>
    <a:srgbClr val="CC99FF"/>
    <a:srgbClr val="800080"/>
    <a:srgbClr val="FF0066"/>
    <a:srgbClr val="66FF33"/>
    <a:srgbClr val="6699FF"/>
    <a:srgbClr val="3707E7"/>
    <a:srgbClr val="D71E0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1026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FB3B-4789-4AFC-A108-6546CA944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A4DD9-C4AE-4247-9D89-6401073E7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6F99F-D962-4A4E-BA68-BE782F5D8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898E4-EAC7-4746-B452-308688B5A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2F365-5B2F-4CE2-99DF-6B8999C4D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BEA66-19D2-4DCC-BC21-CD39C7E4E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1D42E-102B-497D-9D10-E7CFB8FE3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72581-A0CA-45E0-B035-2F9C0E961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54ED9-623D-44C5-ABF1-D81FE91C0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5B9CC-6845-4552-9F55-E4FDEE08C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A73CA-C16A-4A49-AAAA-1014A7B39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89B-00C1-47C7-8DAF-94D223ACF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1364A-E7C0-47DE-A8B9-263854EAD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D3A97EB9-7FB9-4CA0-AC06-5704606AE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48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48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48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3075" name="Action Button: Forward or Next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400800"/>
            <a:ext cx="609600" cy="457200"/>
          </a:xfrm>
          <a:prstGeom prst="actionButtonForwardNex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9624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Chemical Bonds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Ionic Bonds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Formed from positive and negative ions joining together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Involves a metal with a nonmetal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endParaRPr lang="en-US" sz="2000" smtClean="0"/>
          </a:p>
        </p:txBody>
      </p:sp>
      <p:pic>
        <p:nvPicPr>
          <p:cNvPr id="24580" name="Picture 4" descr="00009140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371600"/>
            <a:ext cx="8534400" cy="5486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8382000" cy="2057400"/>
          </a:xfrm>
        </p:spPr>
        <p:txBody>
          <a:bodyPr/>
          <a:lstStyle/>
          <a:p>
            <a:r>
              <a:rPr lang="en-US" dirty="0" smtClean="0"/>
              <a:t>Ionic bonds are formed in 2 steps:</a:t>
            </a:r>
          </a:p>
          <a:p>
            <a:pPr lvl="1"/>
            <a:r>
              <a:rPr lang="en-US" dirty="0" smtClean="0"/>
              <a:t>1. Metal transfers an electron to a nonmetal, forming ions</a:t>
            </a:r>
          </a:p>
          <a:p>
            <a:pPr lvl="1"/>
            <a:r>
              <a:rPr lang="en-US" dirty="0" smtClean="0"/>
              <a:t>2. Oppositely-charged ions attract, forming a bond</a:t>
            </a:r>
            <a:endParaRPr lang="en-US" dirty="0"/>
          </a:p>
        </p:txBody>
      </p:sp>
      <p:pic>
        <p:nvPicPr>
          <p:cNvPr id="5" name="Picture 4" descr="ionic bo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145498"/>
            <a:ext cx="7239000" cy="5632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Covalent bonds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Sharing electrons to form a bond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Usually occurs between nonmetals or metalloids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Can also occur between two atoms of the same element</a:t>
            </a:r>
          </a:p>
        </p:txBody>
      </p:sp>
      <p:pic>
        <p:nvPicPr>
          <p:cNvPr id="26631" name="Picture 7" descr="cov bond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334000"/>
            <a:ext cx="4495800" cy="1098550"/>
          </a:xfrm>
          <a:noFill/>
        </p:spPr>
      </p:pic>
      <p:pic>
        <p:nvPicPr>
          <p:cNvPr id="26633" name="Picture 9" descr="cov bond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5334000"/>
            <a:ext cx="4495800" cy="1066800"/>
          </a:xfrm>
          <a:noFill/>
        </p:spPr>
      </p:pic>
      <p:pic>
        <p:nvPicPr>
          <p:cNvPr id="26635" name="Picture 11" descr="coval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42900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543800" cy="4530725"/>
          </a:xfrm>
        </p:spPr>
        <p:txBody>
          <a:bodyPr/>
          <a:lstStyle/>
          <a:p>
            <a:r>
              <a:rPr lang="en-US" dirty="0" smtClean="0"/>
              <a:t>A magnet has two poles.  What does that mean?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mtClean="0"/>
              <a:t>Polarity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mtClean="0"/>
              <a:t>How electrons are shared in a chemical bond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mtClean="0"/>
              <a:t>Covalent bonds can be separated by polarity into</a:t>
            </a:r>
            <a:r>
              <a:rPr lang="en-US" sz="2400" smtClean="0"/>
              <a:t>: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mtClean="0"/>
              <a:t>Polar bonds- unequal sharing of electrons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mtClean="0"/>
              <a:t>Nonpolar bonds- equal sharing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Nonpolar bonds share the electrons equal amounts of the time</a:t>
            </a:r>
          </a:p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In polar bonds, one element is stronger than the other and controls the electrons for more of the time.  This creates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smtClean="0"/>
              <a:t>	a </a:t>
            </a:r>
            <a:r>
              <a:rPr lang="en-US" sz="2800" b="1" i="1" smtClean="0"/>
              <a:t>dipole</a:t>
            </a:r>
            <a:r>
              <a:rPr lang="en-US" sz="2800" b="1" smtClean="0"/>
              <a:t>.</a:t>
            </a:r>
            <a:endParaRPr lang="en-US" sz="2800" smtClean="0"/>
          </a:p>
          <a:p>
            <a:pPr eaLnBrk="1" hangingPunct="1">
              <a:buFont typeface="Wingdings" pitchFamily="2" charset="2"/>
              <a:buChar char="n"/>
              <a:defRPr/>
            </a:pPr>
            <a:endParaRPr lang="en-US" sz="2800" smtClean="0"/>
          </a:p>
        </p:txBody>
      </p:sp>
      <p:pic>
        <p:nvPicPr>
          <p:cNvPr id="31748" name="Picture 4" descr="dipol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4800" y="4419600"/>
            <a:ext cx="5029200" cy="2209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Polarity of a bond can be represented in three ways: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Bubble method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Partial charge method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Polarity arrow method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Arrow always faces element with larger EN</a:t>
            </a:r>
          </a:p>
        </p:txBody>
      </p:sp>
      <p:pic>
        <p:nvPicPr>
          <p:cNvPr id="35847" name="Picture 7" descr="partial charg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8600" y="5305425"/>
            <a:ext cx="5105400" cy="1552575"/>
          </a:xfrm>
          <a:noFill/>
        </p:spPr>
      </p:pic>
      <p:pic>
        <p:nvPicPr>
          <p:cNvPr id="35849" name="Picture 9" descr="bubble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5257800"/>
            <a:ext cx="3200400" cy="1600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en-US" dirty="0" smtClean="0"/>
              <a:t>Polarity is determined by the EN difference between the 2 elements in the bond.</a:t>
            </a:r>
          </a:p>
          <a:p>
            <a:pPr lvl="1"/>
            <a:r>
              <a:rPr lang="en-US" dirty="0" smtClean="0"/>
              <a:t>0.0-0.3		</a:t>
            </a:r>
            <a:r>
              <a:rPr lang="en-US" dirty="0" err="1" smtClean="0"/>
              <a:t>nonpolar</a:t>
            </a:r>
            <a:r>
              <a:rPr lang="en-US" dirty="0" smtClean="0"/>
              <a:t> (share equally)</a:t>
            </a:r>
          </a:p>
          <a:p>
            <a:pPr lvl="1"/>
            <a:r>
              <a:rPr lang="en-US" dirty="0" smtClean="0"/>
              <a:t>0.4-1.6		polar (shared but not equally)</a:t>
            </a:r>
          </a:p>
          <a:p>
            <a:pPr lvl="1"/>
            <a:r>
              <a:rPr lang="en-US" dirty="0" smtClean="0"/>
              <a:t>1.7+		ionic (completely transferred)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887413"/>
          </a:xfrm>
        </p:spPr>
        <p:txBody>
          <a:bodyPr/>
          <a:lstStyle/>
          <a:p>
            <a:r>
              <a:rPr lang="en-US" dirty="0" smtClean="0"/>
              <a:t>Lewis Structures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295400"/>
            <a:ext cx="4800600" cy="4835525"/>
          </a:xfrm>
        </p:spPr>
        <p:txBody>
          <a:bodyPr/>
          <a:lstStyle/>
          <a:p>
            <a:r>
              <a:rPr lang="en-US" sz="2800" dirty="0" smtClean="0">
                <a:solidFill>
                  <a:srgbClr val="800080"/>
                </a:solidFill>
              </a:rPr>
              <a:t>1. Count the # of valence electrons</a:t>
            </a:r>
          </a:p>
          <a:p>
            <a:r>
              <a:rPr lang="en-US" sz="2800" dirty="0" smtClean="0">
                <a:solidFill>
                  <a:srgbClr val="800080"/>
                </a:solidFill>
              </a:rPr>
              <a:t>2. Draw a simple structure to represent the molecule</a:t>
            </a:r>
          </a:p>
          <a:p>
            <a:r>
              <a:rPr lang="en-US" sz="2800" dirty="0" smtClean="0">
                <a:solidFill>
                  <a:srgbClr val="800080"/>
                </a:solidFill>
              </a:rPr>
              <a:t>3. Place 8 e around the central atom</a:t>
            </a:r>
          </a:p>
          <a:p>
            <a:r>
              <a:rPr lang="en-US" sz="2800" dirty="0" smtClean="0">
                <a:solidFill>
                  <a:srgbClr val="800080"/>
                </a:solidFill>
              </a:rPr>
              <a:t>4. Fill the outside atoms </a:t>
            </a:r>
          </a:p>
          <a:p>
            <a:r>
              <a:rPr lang="en-US" sz="2800" dirty="0" smtClean="0">
                <a:solidFill>
                  <a:srgbClr val="800080"/>
                </a:solidFill>
              </a:rPr>
              <a:t>5. Move lone pairs to make multiple bonds</a:t>
            </a:r>
            <a:endParaRPr lang="en-US" sz="2800" dirty="0">
              <a:solidFill>
                <a:srgbClr val="80008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685800"/>
            <a:ext cx="4038600" cy="5181600"/>
          </a:xfrm>
        </p:spPr>
        <p:txBody>
          <a:bodyPr/>
          <a:lstStyle/>
          <a:p>
            <a:r>
              <a:rPr lang="en-US" sz="2800" dirty="0" smtClean="0"/>
              <a:t>1. CCl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	C- 4</a:t>
            </a:r>
          </a:p>
          <a:p>
            <a:pPr>
              <a:buNone/>
            </a:pPr>
            <a:r>
              <a:rPr lang="en-US" sz="2800" dirty="0" smtClean="0"/>
              <a:t>			</a:t>
            </a:r>
            <a:r>
              <a:rPr lang="en-US" sz="2800" dirty="0" err="1" smtClean="0"/>
              <a:t>Cl</a:t>
            </a:r>
            <a:r>
              <a:rPr lang="en-US" sz="2800" dirty="0" smtClean="0"/>
              <a:t>- 7 x 4</a:t>
            </a:r>
          </a:p>
          <a:p>
            <a:r>
              <a:rPr lang="en-US" sz="2800" dirty="0" smtClean="0"/>
              <a:t>2. 	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	</a:t>
            </a:r>
            <a:r>
              <a:rPr lang="en-US" sz="2800" dirty="0" err="1" smtClean="0"/>
              <a:t>Cl</a:t>
            </a:r>
            <a:r>
              <a:rPr lang="en-US" sz="2800" dirty="0" smtClean="0"/>
              <a:t>	C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	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r>
              <a:rPr lang="en-US" sz="2800" dirty="0" smtClean="0"/>
              <a:t>3. 	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	</a:t>
            </a:r>
            <a:r>
              <a:rPr lang="en-US" sz="2800" dirty="0" err="1" smtClean="0"/>
              <a:t>Cl</a:t>
            </a:r>
            <a:r>
              <a:rPr lang="en-US" sz="2800" dirty="0" smtClean="0"/>
              <a:t>	C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		</a:t>
            </a:r>
            <a:r>
              <a:rPr lang="en-US" sz="2800" dirty="0" err="1" smtClean="0"/>
              <a:t>Cl</a:t>
            </a:r>
            <a:endParaRPr lang="en-US" sz="2800" dirty="0" smtClean="0"/>
          </a:p>
          <a:p>
            <a:r>
              <a:rPr lang="en-US" dirty="0" smtClean="0"/>
              <a:t>4.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7010400" y="37338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934200" y="41910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858000" y="37338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7086600" y="41910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705600" y="38862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705600" y="41148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239000" y="38862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239000" y="4038600"/>
            <a:ext cx="76200" cy="76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5" name="Picture 14" descr="ccl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0331" y="4953000"/>
            <a:ext cx="2321169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Chemical Bonding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295400"/>
            <a:ext cx="63469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Molecular Geometry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000" y="2133600"/>
            <a:ext cx="786465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Shape of a molecule in 3D space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3048000"/>
            <a:ext cx="318067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Bonded pair</a:t>
            </a:r>
          </a:p>
        </p:txBody>
      </p:sp>
      <p:sp>
        <p:nvSpPr>
          <p:cNvPr id="8" name="Rectangle 7"/>
          <p:cNvSpPr/>
          <p:nvPr/>
        </p:nvSpPr>
        <p:spPr>
          <a:xfrm>
            <a:off x="5181600" y="3124200"/>
            <a:ext cx="255230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Lone pair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3810000"/>
            <a:ext cx="20313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D71E0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C : Br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1200" y="3886200"/>
            <a:ext cx="13455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D71E0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Br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Molecules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Atoms joined together that act as one unit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Molecules come in three sizes: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Small	Made of two atoms only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Medium	Made of 3-100,000 atoms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Large	Made of over 100,000 atoms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		Called macromolecules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Even large molecules cannot be seen with the naked eye!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Chemical Bonding</a:t>
            </a:r>
          </a:p>
        </p:txBody>
      </p:sp>
      <p:pic>
        <p:nvPicPr>
          <p:cNvPr id="3" name="Picture 2" descr="linear.gif"/>
          <p:cNvPicPr>
            <a:picLocks noChangeAspect="1"/>
          </p:cNvPicPr>
          <p:nvPr/>
        </p:nvPicPr>
        <p:blipFill>
          <a:blip r:embed="rId2" cstate="print"/>
          <a:srcRect b="36508"/>
          <a:stretch>
            <a:fillRect/>
          </a:stretch>
        </p:blipFill>
        <p:spPr bwMode="auto">
          <a:xfrm>
            <a:off x="4114800" y="1828800"/>
            <a:ext cx="220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planar bent.gif"/>
          <p:cNvPicPr>
            <a:picLocks noChangeAspect="1"/>
          </p:cNvPicPr>
          <p:nvPr/>
        </p:nvPicPr>
        <p:blipFill>
          <a:blip r:embed="rId3" cstate="print"/>
          <a:srcRect l="51822" b="8742"/>
          <a:stretch>
            <a:fillRect/>
          </a:stretch>
        </p:blipFill>
        <p:spPr bwMode="auto">
          <a:xfrm rot="-7201379">
            <a:off x="4117181" y="2891632"/>
            <a:ext cx="201453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lanar bent.gif"/>
          <p:cNvPicPr>
            <a:picLocks noChangeAspect="1"/>
          </p:cNvPicPr>
          <p:nvPr/>
        </p:nvPicPr>
        <p:blipFill>
          <a:blip r:embed="rId3" cstate="print"/>
          <a:srcRect r="50797" b="9744"/>
          <a:stretch>
            <a:fillRect/>
          </a:stretch>
        </p:blipFill>
        <p:spPr bwMode="auto">
          <a:xfrm>
            <a:off x="4419600" y="4572000"/>
            <a:ext cx="205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47800" y="1600200"/>
            <a:ext cx="166584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Linear</a:t>
            </a:r>
          </a:p>
        </p:txBody>
      </p:sp>
      <p:sp>
        <p:nvSpPr>
          <p:cNvPr id="7" name="Rectangle 6"/>
          <p:cNvSpPr/>
          <p:nvPr/>
        </p:nvSpPr>
        <p:spPr>
          <a:xfrm>
            <a:off x="1600200" y="3124200"/>
            <a:ext cx="121058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Bent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5105400"/>
            <a:ext cx="363792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Trigonal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 planar</a:t>
            </a:r>
          </a:p>
        </p:txBody>
      </p:sp>
      <p:pic>
        <p:nvPicPr>
          <p:cNvPr id="9" name="Picture 8" descr="trig bipyr.gif"/>
          <p:cNvPicPr>
            <a:picLocks noChangeAspect="1"/>
          </p:cNvPicPr>
          <p:nvPr/>
        </p:nvPicPr>
        <p:blipFill>
          <a:blip r:embed="rId4" cstate="print"/>
          <a:srcRect r="50685" b="57353"/>
          <a:stretch>
            <a:fillRect/>
          </a:stretch>
        </p:blipFill>
        <p:spPr bwMode="auto">
          <a:xfrm>
            <a:off x="838200" y="1524000"/>
            <a:ext cx="2057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tet pyram bent.gif"/>
          <p:cNvPicPr>
            <a:picLocks noChangeAspect="1"/>
          </p:cNvPicPr>
          <p:nvPr/>
        </p:nvPicPr>
        <p:blipFill>
          <a:blip r:embed="rId5" cstate="print"/>
          <a:srcRect r="66508" b="7202"/>
          <a:stretch>
            <a:fillRect/>
          </a:stretch>
        </p:blipFill>
        <p:spPr bwMode="auto">
          <a:xfrm>
            <a:off x="5562600" y="1600200"/>
            <a:ext cx="2009775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743200" y="2286000"/>
            <a:ext cx="278736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Tetrahedral</a:t>
            </a:r>
          </a:p>
        </p:txBody>
      </p:sp>
      <p:pic>
        <p:nvPicPr>
          <p:cNvPr id="12" name="Picture 11" descr="tet pyram bent.gif"/>
          <p:cNvPicPr>
            <a:picLocks noChangeAspect="1"/>
          </p:cNvPicPr>
          <p:nvPr/>
        </p:nvPicPr>
        <p:blipFill>
          <a:blip r:embed="rId5" cstate="print"/>
          <a:srcRect l="34286" r="31429" b="11111"/>
          <a:stretch>
            <a:fillRect/>
          </a:stretch>
        </p:blipFill>
        <p:spPr bwMode="auto">
          <a:xfrm>
            <a:off x="5867400" y="411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600200" y="4800600"/>
            <a:ext cx="446506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Trigonal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 pyramidal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29000" y="2362200"/>
            <a:ext cx="489307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Trigonal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bipyramidal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707E7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6" name="Picture 15" descr="oct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4340225"/>
            <a:ext cx="19812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114800" y="4953000"/>
            <a:ext cx="266451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707E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Octahedral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makes up aluminum foil?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Metallic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/>
          <a:lstStyle/>
          <a:p>
            <a:r>
              <a:rPr lang="en-US" dirty="0" smtClean="0"/>
              <a:t>Between atoms of the same metal</a:t>
            </a:r>
          </a:p>
          <a:p>
            <a:r>
              <a:rPr lang="en-US" dirty="0" smtClean="0"/>
              <a:t>Atoms share the electrons around, known as the “sea of electrons”</a:t>
            </a:r>
          </a:p>
          <a:p>
            <a:r>
              <a:rPr lang="en-US" dirty="0" smtClean="0"/>
              <a:t>Responsible for many properties of metals- malleability, conductivity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11213"/>
          </a:xfrm>
        </p:spPr>
        <p:txBody>
          <a:bodyPr/>
          <a:lstStyle/>
          <a:p>
            <a:r>
              <a:rPr lang="en-US" dirty="0" smtClean="0"/>
              <a:t>Comparing Bonds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70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Ionic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370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Covalent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370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Metallic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3707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State</a:t>
                      </a:r>
                      <a:r>
                        <a:rPr lang="en-US" sz="2400" baseline="0" dirty="0" smtClean="0">
                          <a:solidFill>
                            <a:srgbClr val="FFFF00"/>
                          </a:solidFill>
                        </a:rPr>
                        <a:t> of Matter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Bond Length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BP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MP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Conductivity</a:t>
                      </a:r>
                      <a:endParaRPr 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510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Crystalline solid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495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Longer due to space between 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5943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Shorter due to overlap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248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Solid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4572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Liquid, gas, soft solid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6172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0" y="563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4419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410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0" y="6248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848600" y="5181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43200" y="5715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Conduct very well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4267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not usually conduct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43400" y="5029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Conduct when dissolved in water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and flexible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 err="1" smtClean="0"/>
              <a:t>HCl</a:t>
            </a:r>
            <a:r>
              <a:rPr lang="en-US" dirty="0" smtClean="0"/>
              <a:t> polar or </a:t>
            </a:r>
            <a:r>
              <a:rPr lang="en-US" dirty="0" err="1" smtClean="0"/>
              <a:t>nonpolar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Intermolecular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199"/>
          </a:xfrm>
        </p:spPr>
        <p:txBody>
          <a:bodyPr/>
          <a:lstStyle/>
          <a:p>
            <a:r>
              <a:rPr lang="en-US" dirty="0" smtClean="0"/>
              <a:t>Forces that occur </a:t>
            </a:r>
            <a:r>
              <a:rPr lang="en-US" i="1" dirty="0" smtClean="0"/>
              <a:t>between </a:t>
            </a:r>
            <a:r>
              <a:rPr lang="en-US" dirty="0" smtClean="0"/>
              <a:t>molecules- require more than one molecule to occur</a:t>
            </a:r>
          </a:p>
          <a:p>
            <a:r>
              <a:rPr lang="en-US" dirty="0" smtClean="0"/>
              <a:t>There are four types:  </a:t>
            </a:r>
          </a:p>
          <a:p>
            <a:pPr lvl="1"/>
            <a:r>
              <a:rPr lang="en-US" dirty="0" smtClean="0"/>
              <a:t>1. Dipole-dipole forces</a:t>
            </a:r>
          </a:p>
          <a:p>
            <a:pPr lvl="1"/>
            <a:r>
              <a:rPr lang="en-US" dirty="0" smtClean="0"/>
              <a:t>2. Induced dipole forces</a:t>
            </a:r>
          </a:p>
          <a:p>
            <a:pPr lvl="1"/>
            <a:r>
              <a:rPr lang="en-US" dirty="0" smtClean="0"/>
              <a:t>3. Dispersion forces</a:t>
            </a:r>
          </a:p>
          <a:p>
            <a:pPr lvl="1"/>
            <a:r>
              <a:rPr lang="en-US" dirty="0" smtClean="0"/>
              <a:t>4. Hydrogen bonding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67400"/>
          </a:xfrm>
        </p:spPr>
        <p:txBody>
          <a:bodyPr/>
          <a:lstStyle/>
          <a:p>
            <a:r>
              <a:rPr lang="en-US" i="1" dirty="0" smtClean="0">
                <a:solidFill>
                  <a:srgbClr val="66FF33"/>
                </a:solidFill>
              </a:rPr>
              <a:t>To recap…</a:t>
            </a:r>
          </a:p>
          <a:p>
            <a:pPr lvl="1"/>
            <a:r>
              <a:rPr lang="en-US" sz="2600" dirty="0" smtClean="0">
                <a:solidFill>
                  <a:srgbClr val="00B0F0"/>
                </a:solidFill>
              </a:rPr>
              <a:t>Dipole-dipole:  2 polar molecules have opposite sides facing each other.  Opposites attract.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>
                <a:solidFill>
                  <a:srgbClr val="FFFF00"/>
                </a:solidFill>
              </a:rPr>
              <a:t>Induced dipole forces: 1 polar molecule causes a neighboring </a:t>
            </a:r>
            <a:r>
              <a:rPr lang="en-US" sz="2600" dirty="0" err="1" smtClean="0">
                <a:solidFill>
                  <a:srgbClr val="FFFF00"/>
                </a:solidFill>
              </a:rPr>
              <a:t>nonpolar</a:t>
            </a:r>
            <a:r>
              <a:rPr lang="en-US" sz="2600" dirty="0" smtClean="0">
                <a:solidFill>
                  <a:srgbClr val="FFFF00"/>
                </a:solidFill>
              </a:rPr>
              <a:t> molecule to become polar by shifting electrons.  Opposite sides are facing each other.  Opposites attract.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>
                <a:solidFill>
                  <a:srgbClr val="66FF99"/>
                </a:solidFill>
              </a:rPr>
              <a:t>Dispersion forces: Temporary dipole formed by random movement of electrons.  Induces dipoles.  Opposites attract.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>
                <a:solidFill>
                  <a:srgbClr val="CC99FF"/>
                </a:solidFill>
              </a:rPr>
              <a:t>Hydrogen bonding:  Positive hydrogen from 1 molecule is attracted to negative end of neighboring molecule.  VERY STRONG!!</a:t>
            </a:r>
            <a:endParaRPr lang="en-US" sz="2600" dirty="0">
              <a:solidFill>
                <a:srgbClr val="CC99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mtClean="0"/>
              <a:t>Chemical Formulas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mtClean="0"/>
              <a:t>Represent a compound without having to write the name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mtClean="0"/>
              <a:t>Show the number of atoms in the compound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mtClean="0"/>
              <a:t>There are two types: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mtClean="0"/>
              <a:t>Ionic- metals with nonmetals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mtClean="0"/>
              <a:t>Covalent- nonmetals with nonmetals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z="3600" smtClean="0"/>
              <a:t>Ionic Formulas</a:t>
            </a:r>
          </a:p>
          <a:p>
            <a:pPr marL="990600" lvl="1" indent="-533400" eaLnBrk="1" hangingPunct="1"/>
            <a:r>
              <a:rPr lang="en-US" sz="3200" smtClean="0"/>
              <a:t>Naming Ionic Compounds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z="2800" smtClean="0"/>
              <a:t>1. Write the name of the first element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z="2800" smtClean="0"/>
              <a:t>2. Write the name of the second element but add –ide to the end of the name.</a:t>
            </a:r>
          </a:p>
          <a:p>
            <a:pPr marL="1371600" lvl="2" indent="-457200" eaLnBrk="1" hangingPunct="1"/>
            <a:endParaRPr lang="en-US" sz="2800" smtClean="0"/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z="2800" smtClean="0"/>
              <a:t>Examples:  MgS	magnesium sulfide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z="2800" smtClean="0"/>
              <a:t>		        ZnCl</a:t>
            </a:r>
            <a:r>
              <a:rPr lang="en-US" sz="2800" baseline="-25000" smtClean="0"/>
              <a:t>2</a:t>
            </a:r>
            <a:r>
              <a:rPr lang="en-US" sz="2800" smtClean="0"/>
              <a:t>	zinc chloride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600" smtClean="0"/>
              <a:t>Ionic Formulas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3200" smtClean="0"/>
              <a:t>Charge numbers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2800" smtClean="0"/>
              <a:t>Each group is assigned a charge number based on how many electrons are gained or lost by the elements in that group.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Group 1	1		Group 14	4 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Group 2	2		Group 15	3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Group 13	3		Group 16	2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		      Group 17	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Small Molecules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Examples: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NaCl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KI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CO</a:t>
            </a:r>
          </a:p>
          <a:p>
            <a:pPr lvl="2" eaLnBrk="1" hangingPunct="1">
              <a:buFont typeface="Wingdings" pitchFamily="2" charset="2"/>
              <a:buChar char="n"/>
              <a:defRPr/>
            </a:pPr>
            <a:r>
              <a:rPr lang="en-US" sz="2000" smtClean="0"/>
              <a:t>LiF</a:t>
            </a:r>
          </a:p>
        </p:txBody>
      </p:sp>
      <p:pic>
        <p:nvPicPr>
          <p:cNvPr id="5124" name="Picture 4" descr="sal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4313" y="1600200"/>
            <a:ext cx="2744787" cy="2189163"/>
          </a:xfrm>
          <a:noFill/>
        </p:spPr>
      </p:pic>
      <p:pic>
        <p:nvPicPr>
          <p:cNvPr id="5125" name="Picture 6" descr="carbon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l="14218" t="10417" r="14218"/>
          <a:stretch>
            <a:fillRect/>
          </a:stretch>
        </p:blipFill>
        <p:spPr>
          <a:xfrm>
            <a:off x="4800600" y="4170363"/>
            <a:ext cx="2670175" cy="23828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Ionic Formulas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Charge numbers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Tansition elements have individual charge numbers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Cr	2		Cu	1		Sn	2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Mn	2		Zn	2		Au	3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Fe	3		Zr	2		Hg	1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Co	2		Ag	1		Pb	2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Ni	2		Cd	2		Bi	3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							U	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11725"/>
          </a:xfrm>
        </p:spPr>
        <p:txBody>
          <a:bodyPr/>
          <a:lstStyle/>
          <a:p>
            <a:pPr lvl="1" eaLnBrk="1" hangingPunct="1"/>
            <a:r>
              <a:rPr lang="en-US" sz="3200" smtClean="0"/>
              <a:t>Writing Ionic Formulas</a:t>
            </a:r>
          </a:p>
          <a:p>
            <a:pPr lvl="2" eaLnBrk="1" hangingPunct="1">
              <a:buFont typeface="Wingdings" pitchFamily="48" charset="2"/>
              <a:buNone/>
            </a:pPr>
            <a:r>
              <a:rPr lang="en-US" sz="2800" smtClean="0"/>
              <a:t>1. Write the symbols for the elements in the compound.</a:t>
            </a:r>
          </a:p>
          <a:p>
            <a:pPr lvl="2" eaLnBrk="1" hangingPunct="1">
              <a:buFont typeface="Wingdings" pitchFamily="48" charset="2"/>
              <a:buNone/>
            </a:pPr>
            <a:r>
              <a:rPr lang="en-US" sz="2800" smtClean="0"/>
              <a:t>2. Look up the charges for each element and write them as superscripts behind the elements.</a:t>
            </a:r>
          </a:p>
          <a:p>
            <a:pPr lvl="2" eaLnBrk="1" hangingPunct="1">
              <a:buFont typeface="Wingdings" pitchFamily="48" charset="2"/>
              <a:buNone/>
            </a:pPr>
            <a:r>
              <a:rPr lang="en-US" sz="2800" smtClean="0"/>
              <a:t>3. Cross the numbers in an “X” until they are behind the other element.</a:t>
            </a:r>
          </a:p>
          <a:p>
            <a:pPr lvl="2" eaLnBrk="1" hangingPunct="1">
              <a:buFont typeface="Wingdings" pitchFamily="48" charset="2"/>
              <a:buNone/>
            </a:pPr>
            <a:endParaRPr lang="en-US" smtClean="0"/>
          </a:p>
          <a:p>
            <a:pPr lvl="2" eaLnBrk="1" hangingPunct="1">
              <a:buFont typeface="Wingdings" pitchFamily="4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Examples:	Aluminum fluoride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mtClean="0"/>
              <a:t>			</a:t>
            </a:r>
            <a:r>
              <a:rPr lang="en-US" sz="3200" smtClean="0"/>
              <a:t>Al	F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Al</a:t>
            </a:r>
            <a:r>
              <a:rPr lang="en-US" sz="3200" baseline="30000" smtClean="0"/>
              <a:t>3</a:t>
            </a:r>
            <a:r>
              <a:rPr lang="en-US" sz="3200" smtClean="0"/>
              <a:t>	F</a:t>
            </a:r>
            <a:r>
              <a:rPr lang="en-US" sz="3200" baseline="30000" smtClean="0"/>
              <a:t>1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AlF</a:t>
            </a:r>
            <a:r>
              <a:rPr lang="en-US" sz="3200" baseline="-25000" smtClean="0"/>
              <a:t>3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400" baseline="-25000" smtClean="0"/>
              <a:t>		</a:t>
            </a:r>
            <a:r>
              <a:rPr lang="en-US" sz="3200" smtClean="0"/>
              <a:t>Calcium oxide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Ca	O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Ca</a:t>
            </a:r>
            <a:r>
              <a:rPr lang="en-US" sz="3200" baseline="30000" smtClean="0"/>
              <a:t>2</a:t>
            </a:r>
            <a:r>
              <a:rPr lang="en-US" sz="3200" smtClean="0"/>
              <a:t>	O</a:t>
            </a:r>
            <a:r>
              <a:rPr lang="en-US" sz="3200" baseline="30000" smtClean="0"/>
              <a:t>2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CaO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Covalent Formulas</a:t>
            </a:r>
          </a:p>
          <a:p>
            <a:pPr marL="990600" lvl="1" indent="-533400" eaLnBrk="1" hangingPunct="1"/>
            <a:r>
              <a:rPr lang="en-US" smtClean="0"/>
              <a:t>Naming Covalent Compounds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mtClean="0"/>
              <a:t>1. Write the name of the first element.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mtClean="0"/>
              <a:t>2. Write the name of the second element but add –ide to the end of the name.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mtClean="0"/>
              <a:t>3. Find the prefix that matches the subscript in the formula.  </a:t>
            </a:r>
          </a:p>
          <a:p>
            <a:pPr marL="1371600" lvl="2" indent="-457200" eaLnBrk="1" hangingPunct="1">
              <a:buFont typeface="Wingdings" pitchFamily="48" charset="2"/>
              <a:buNone/>
            </a:pPr>
            <a:r>
              <a:rPr lang="en-US" smtClean="0"/>
              <a:t>4. Write the prefix in front of the element’s 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Examples:	NO</a:t>
            </a:r>
            <a:r>
              <a:rPr lang="en-US" baseline="-25000" smtClean="0"/>
              <a:t>3</a:t>
            </a:r>
            <a:r>
              <a:rPr lang="en-US" smtClean="0"/>
              <a:t>		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mtClean="0"/>
              <a:t>		</a:t>
            </a:r>
            <a:r>
              <a:rPr lang="en-US" sz="3000" smtClean="0"/>
              <a:t>Nitrogen		oxide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000" smtClean="0"/>
              <a:t>		3 = tri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000" smtClean="0"/>
              <a:t>		Nitrogen trioxide</a:t>
            </a:r>
            <a:endParaRPr lang="en-US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mtClean="0"/>
              <a:t>		</a:t>
            </a:r>
            <a:r>
              <a:rPr lang="en-US" sz="3200" smtClean="0"/>
              <a:t>As</a:t>
            </a:r>
            <a:r>
              <a:rPr lang="en-US" sz="3200" baseline="-25000" smtClean="0"/>
              <a:t>2</a:t>
            </a:r>
            <a:r>
              <a:rPr lang="en-US" sz="3200" smtClean="0"/>
              <a:t>S</a:t>
            </a:r>
            <a:r>
              <a:rPr lang="en-US" sz="3200" baseline="-25000" smtClean="0"/>
              <a:t>3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Arsenic	sulfide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2 = di		3 = tri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Diarsenic trisulfide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Writing Covalent Formulas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1.  Write the symbols for the elements.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2. Find the number that matches the prefix in the name.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3. Write the number as a subscript behind the appropriate element.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Examples:	Carbon monosulfide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	</a:t>
            </a:r>
            <a:r>
              <a:rPr lang="en-US" sz="3200" smtClean="0"/>
              <a:t>C	S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mono = 1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CS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z="28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Dinitrogen pentachloride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	</a:t>
            </a:r>
            <a:r>
              <a:rPr lang="en-US" sz="3200" smtClean="0"/>
              <a:t>N	Cl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 	Di = 2		penta = 5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N</a:t>
            </a:r>
            <a:r>
              <a:rPr lang="en-US" sz="3200" baseline="-25000" smtClean="0"/>
              <a:t>2</a:t>
            </a:r>
            <a:r>
              <a:rPr lang="en-US" sz="3200" smtClean="0"/>
              <a:t>Cl</a:t>
            </a:r>
            <a:r>
              <a:rPr lang="en-US" sz="3200" baseline="-25000" smtClean="0"/>
              <a:t>5</a:t>
            </a: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49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Char char="n"/>
              <a:defRPr/>
            </a:pPr>
            <a:r>
              <a:rPr lang="en-US" smtClean="0"/>
              <a:t>Polyatomic Ions</a:t>
            </a:r>
          </a:p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mtClean="0"/>
              <a:t>Groups of elements that act as one element in a compound</a:t>
            </a:r>
          </a:p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mtClean="0"/>
              <a:t>Polyatomic ions are given special names</a:t>
            </a:r>
          </a:p>
          <a:p>
            <a:pPr marL="990600" lvl="1" indent="-533400"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Naming compounds with polyatomic ions</a:t>
            </a:r>
          </a:p>
          <a:p>
            <a:pPr lvl="2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1. Write the name of the first element.</a:t>
            </a:r>
          </a:p>
          <a:p>
            <a:pPr lvl="2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2. Find the polyatomic ion on your sheet.  Write its name as it appears on the sheet.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Examples:	Na</a:t>
            </a:r>
            <a:r>
              <a:rPr lang="en-US" baseline="-25000" smtClean="0"/>
              <a:t>3</a:t>
            </a:r>
            <a:r>
              <a:rPr lang="en-US" smtClean="0"/>
              <a:t>PO</a:t>
            </a:r>
            <a:r>
              <a:rPr lang="en-US" baseline="-25000" smtClean="0"/>
              <a:t>4</a:t>
            </a:r>
            <a:endParaRPr lang="en-US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mtClean="0"/>
              <a:t>		</a:t>
            </a:r>
            <a:r>
              <a:rPr lang="en-US" sz="2800" smtClean="0"/>
              <a:t>Sodium phosphate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z="28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</a:t>
            </a:r>
            <a:r>
              <a:rPr lang="en-US" sz="3200" smtClean="0"/>
              <a:t>KMnO</a:t>
            </a:r>
            <a:r>
              <a:rPr lang="en-US" sz="3200" baseline="-25000" smtClean="0"/>
              <a:t>4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</a:t>
            </a:r>
            <a:r>
              <a:rPr lang="en-US" sz="2800" smtClean="0"/>
              <a:t>Potassium permanganate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Writing Formulas with Polyatomic Ions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1. Write the symbols for the element and the polyatomic ion.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2. Find the charge number for the element and the polyatomic ion.  Write them as superscripts.</a:t>
            </a:r>
          </a:p>
          <a:p>
            <a:pPr marL="990600" lvl="1" indent="-533400" eaLnBrk="1" hangingPunct="1">
              <a:buFont typeface="Wingdings" pitchFamily="48" charset="2"/>
              <a:buNone/>
            </a:pPr>
            <a:r>
              <a:rPr lang="en-US" smtClean="0"/>
              <a:t>3. Cross the charge numbers over.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Medium molecules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Sugar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Water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Octane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Alcohol</a:t>
            </a:r>
          </a:p>
        </p:txBody>
      </p:sp>
      <p:pic>
        <p:nvPicPr>
          <p:cNvPr id="6148" name="Picture 4" descr="sucroseBSN7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32388" y="1600200"/>
            <a:ext cx="3068637" cy="2189163"/>
          </a:xfrm>
          <a:noFill/>
        </p:spPr>
      </p:pic>
      <p:pic>
        <p:nvPicPr>
          <p:cNvPr id="6149" name="Picture 6" descr="Viz2_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38725" y="3941763"/>
            <a:ext cx="3255963" cy="2189162"/>
          </a:xfrm>
          <a:noFill/>
        </p:spPr>
      </p:pic>
      <p:pic>
        <p:nvPicPr>
          <p:cNvPr id="6150" name="Picture 8" descr="1426004_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962400"/>
            <a:ext cx="2438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Chemical Bonding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Examples:	Sodium hydroxide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1800" smtClean="0"/>
              <a:t>			</a:t>
            </a:r>
            <a:r>
              <a:rPr lang="en-US" sz="2800" smtClean="0"/>
              <a:t>Na	OH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	Na</a:t>
            </a:r>
            <a:r>
              <a:rPr lang="en-US" sz="2800" baseline="30000" smtClean="0"/>
              <a:t>1</a:t>
            </a:r>
            <a:r>
              <a:rPr lang="en-US" sz="2800" smtClean="0"/>
              <a:t>	OH</a:t>
            </a:r>
            <a:r>
              <a:rPr lang="en-US" sz="2800" baseline="30000" smtClean="0"/>
              <a:t>1</a:t>
            </a:r>
            <a:endParaRPr lang="en-US" sz="28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	NaOH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z="28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400" smtClean="0"/>
              <a:t>		</a:t>
            </a:r>
            <a:r>
              <a:rPr lang="en-US" sz="2800" smtClean="0"/>
              <a:t>Boron nitrate</a:t>
            </a:r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2800" smtClean="0"/>
              <a:t>			</a:t>
            </a:r>
            <a:r>
              <a:rPr lang="en-US" sz="3200" smtClean="0"/>
              <a:t>B	NO</a:t>
            </a:r>
            <a:r>
              <a:rPr lang="en-US" sz="3200" baseline="-25000" smtClean="0"/>
              <a:t>3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B</a:t>
            </a:r>
            <a:r>
              <a:rPr lang="en-US" sz="3200" baseline="30000" smtClean="0"/>
              <a:t>3</a:t>
            </a:r>
            <a:r>
              <a:rPr lang="en-US" sz="3200" smtClean="0"/>
              <a:t>	NO</a:t>
            </a:r>
            <a:r>
              <a:rPr lang="en-US" sz="3200" baseline="-25000" smtClean="0"/>
              <a:t>3</a:t>
            </a:r>
            <a:r>
              <a:rPr lang="en-US" sz="3200" baseline="30000" smtClean="0"/>
              <a:t>1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r>
              <a:rPr lang="en-US" sz="3200" smtClean="0"/>
              <a:t>			B(NO</a:t>
            </a:r>
            <a:r>
              <a:rPr lang="en-US" sz="3200" baseline="-25000" smtClean="0"/>
              <a:t>3</a:t>
            </a:r>
            <a:r>
              <a:rPr lang="en-US" sz="3200" smtClean="0"/>
              <a:t>)</a:t>
            </a:r>
            <a:r>
              <a:rPr lang="en-US" sz="3200" baseline="-25000" smtClean="0"/>
              <a:t>3</a:t>
            </a:r>
            <a:endParaRPr lang="en-US" sz="32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z="2400" smtClean="0"/>
          </a:p>
          <a:p>
            <a:pPr lvl="4" eaLnBrk="1" hangingPunct="1">
              <a:lnSpc>
                <a:spcPct val="90000"/>
              </a:lnSpc>
              <a:buFont typeface="Wingdings" pitchFamily="48" charset="2"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Molar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Mass in 1 mole of a compound</a:t>
            </a:r>
          </a:p>
          <a:p>
            <a:r>
              <a:rPr lang="en-US" dirty="0" smtClean="0"/>
              <a:t>Add all of the atomic masses to find the total </a:t>
            </a:r>
            <a:r>
              <a:rPr lang="en-US" i="1" dirty="0" smtClean="0"/>
              <a:t>with significant figures!!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352800"/>
            <a:ext cx="655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6FF99"/>
                </a:solidFill>
              </a:rPr>
              <a:t>NaF</a:t>
            </a:r>
            <a:r>
              <a:rPr lang="en-US" dirty="0" smtClean="0">
                <a:solidFill>
                  <a:srgbClr val="66FF99"/>
                </a:solidFill>
              </a:rPr>
              <a:t>          Na-  22.98977                    AlCl</a:t>
            </a:r>
            <a:r>
              <a:rPr lang="en-US" baseline="-25000" dirty="0" smtClean="0">
                <a:solidFill>
                  <a:srgbClr val="66FF99"/>
                </a:solidFill>
              </a:rPr>
              <a:t>3</a:t>
            </a:r>
            <a:r>
              <a:rPr lang="en-US" dirty="0" smtClean="0">
                <a:solidFill>
                  <a:srgbClr val="66FF99"/>
                </a:solidFill>
              </a:rPr>
              <a:t>	Al-    26.98154</a:t>
            </a:r>
          </a:p>
          <a:p>
            <a:r>
              <a:rPr lang="en-US" dirty="0" smtClean="0">
                <a:solidFill>
                  <a:srgbClr val="66FF99"/>
                </a:solidFill>
              </a:rPr>
              <a:t> </a:t>
            </a:r>
            <a:r>
              <a:rPr lang="en-US" dirty="0" smtClean="0">
                <a:solidFill>
                  <a:srgbClr val="66FF99"/>
                </a:solidFill>
              </a:rPr>
              <a:t>              </a:t>
            </a:r>
            <a:r>
              <a:rPr lang="en-US" u="sng" dirty="0" smtClean="0">
                <a:solidFill>
                  <a:srgbClr val="66FF99"/>
                </a:solidFill>
              </a:rPr>
              <a:t>+  F – 18.998403</a:t>
            </a:r>
            <a:r>
              <a:rPr lang="en-US" dirty="0" smtClean="0">
                <a:solidFill>
                  <a:srgbClr val="66FF99"/>
                </a:solidFill>
              </a:rPr>
              <a:t>		             </a:t>
            </a:r>
            <a:r>
              <a:rPr lang="en-US" u="sng" dirty="0" smtClean="0">
                <a:solidFill>
                  <a:srgbClr val="66FF99"/>
                </a:solidFill>
              </a:rPr>
              <a:t>+ 3 </a:t>
            </a:r>
            <a:r>
              <a:rPr lang="en-US" u="sng" dirty="0" err="1" smtClean="0">
                <a:solidFill>
                  <a:srgbClr val="66FF99"/>
                </a:solidFill>
              </a:rPr>
              <a:t>Cl</a:t>
            </a:r>
            <a:r>
              <a:rPr lang="en-US" u="sng" dirty="0" smtClean="0">
                <a:solidFill>
                  <a:srgbClr val="66FF99"/>
                </a:solidFill>
              </a:rPr>
              <a:t>- 3(35.453)</a:t>
            </a:r>
            <a:endParaRPr lang="en-US" dirty="0" smtClean="0">
              <a:solidFill>
                <a:srgbClr val="66FF99"/>
              </a:solidFill>
            </a:endParaRPr>
          </a:p>
          <a:p>
            <a:r>
              <a:rPr lang="en-US" dirty="0" smtClean="0">
                <a:solidFill>
                  <a:srgbClr val="66FF99"/>
                </a:solidFill>
              </a:rPr>
              <a:t>	         41.988173			       133.34054</a:t>
            </a:r>
          </a:p>
          <a:p>
            <a:endParaRPr lang="en-US" dirty="0" smtClean="0">
              <a:solidFill>
                <a:srgbClr val="66FF99"/>
              </a:solidFill>
            </a:endParaRPr>
          </a:p>
          <a:p>
            <a:r>
              <a:rPr lang="en-US" i="1" dirty="0" smtClean="0">
                <a:solidFill>
                  <a:srgbClr val="66FF99"/>
                </a:solidFill>
              </a:rPr>
              <a:t>Rounded:   41. 98817 g/mol			133.341 g/mol</a:t>
            </a:r>
          </a:p>
          <a:p>
            <a:endParaRPr lang="en-US" i="1" dirty="0" smtClean="0"/>
          </a:p>
          <a:p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52578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Now… you do </a:t>
            </a:r>
            <a:r>
              <a:rPr lang="en-US" sz="3200" dirty="0" err="1" smtClean="0"/>
              <a:t>Ba</a:t>
            </a:r>
            <a:r>
              <a:rPr lang="en-US" sz="3200" dirty="0" smtClean="0"/>
              <a:t>(ClO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</a:t>
            </a:r>
            <a:r>
              <a:rPr lang="en-US" sz="3200" baseline="-25000" dirty="0" smtClean="0"/>
              <a:t>2</a:t>
            </a:r>
            <a:endParaRPr lang="en-US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Molar Conversions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267200" y="1981200"/>
            <a:ext cx="28969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The Mole</a:t>
            </a:r>
          </a:p>
        </p:txBody>
      </p:sp>
      <p:pic>
        <p:nvPicPr>
          <p:cNvPr id="7" name="Picture 6" descr="mo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3071813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000" y="3124200"/>
            <a:ext cx="8763000" cy="15388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                </a:t>
            </a: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A quantity that represents </a:t>
            </a:r>
          </a:p>
          <a:p>
            <a:pPr algn="ctr">
              <a:defRPr/>
            </a:pP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the number of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atoms in 12 g of C-12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447800"/>
            <a:ext cx="86757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66FF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1 mole = 6.02 x 10 ^23 atoms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19400" y="3429000"/>
            <a:ext cx="60389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Avogadro’s number</a:t>
            </a:r>
          </a:p>
        </p:txBody>
      </p:sp>
      <p:sp>
        <p:nvSpPr>
          <p:cNvPr id="14" name="Up Arrow 13"/>
          <p:cNvSpPr>
            <a:spLocks noChangeArrowheads="1"/>
          </p:cNvSpPr>
          <p:nvPr/>
        </p:nvSpPr>
        <p:spPr bwMode="auto">
          <a:xfrm>
            <a:off x="5334000" y="2362200"/>
            <a:ext cx="914400" cy="990600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0" y="48768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For a compound, it is 6.02 X 10</a:t>
            </a:r>
            <a:r>
              <a:rPr lang="en-US" sz="3600" baseline="30000" dirty="0" smtClean="0"/>
              <a:t>23</a:t>
            </a:r>
            <a:r>
              <a:rPr lang="en-US" sz="3600" dirty="0" smtClean="0"/>
              <a:t> molecules in one mole.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707E7"/>
                                      </p:to>
                                    </p:animClr>
                                    <p:animClr clrSpc="rgb" dir="cw"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707E7"/>
                                      </p:to>
                                    </p:animClr>
                                    <p:set>
                                      <p:cBhvr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838200" y="5715000"/>
            <a:ext cx="7391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Q:  If a mole of moles is digging a mole of holes, what do you see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Molar Conversions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8600" y="1447800"/>
            <a:ext cx="8668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0.25 mol WO</a:t>
            </a:r>
            <a:r>
              <a:rPr lang="en-US" sz="5400" b="0" cap="none" spc="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 </a:t>
            </a:r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= _____ g 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WO</a:t>
            </a:r>
            <a:r>
              <a:rPr lang="en-US" sz="540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647" y="2590800"/>
            <a:ext cx="89627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15.79 g </a:t>
            </a:r>
            <a:r>
              <a:rPr lang="en-US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MgS</a:t>
            </a:r>
            <a:r>
              <a:rPr lang="en-US" sz="540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= _____ 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mol </a:t>
            </a:r>
            <a:r>
              <a:rPr lang="en-US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MgS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059" y="4800600"/>
            <a:ext cx="8949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4.17 x 10</a:t>
            </a:r>
            <a:r>
              <a:rPr lang="en-US" sz="4400" baseline="30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25</a:t>
            </a:r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4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molec</a:t>
            </a:r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CH</a:t>
            </a:r>
            <a:r>
              <a:rPr lang="en-US" sz="440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 </a:t>
            </a:r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= _____ g </a:t>
            </a:r>
            <a:r>
              <a:rPr lang="en-US" sz="4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CH</a:t>
            </a:r>
            <a:r>
              <a:rPr lang="en-US" sz="440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en-US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6118" y="3886200"/>
            <a:ext cx="88857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 mol </a:t>
            </a:r>
            <a:r>
              <a:rPr lang="en-US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HCl</a:t>
            </a:r>
            <a:r>
              <a:rPr lang="en-US" sz="5400" baseline="-25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= _____ </a:t>
            </a:r>
            <a:r>
              <a:rPr lang="en-US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molec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en-US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HCl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43200" y="6248400"/>
            <a:ext cx="2984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A:</a:t>
            </a:r>
            <a:r>
              <a:rPr lang="en-US" sz="2000" i="1" dirty="0" smtClean="0"/>
              <a:t> A mole of molasses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7" grpId="0"/>
      <p:bldP spid="8" grpId="0"/>
      <p:bldP spid="8" grpId="1"/>
      <p:bldP spid="9" grpId="0"/>
      <p:bldP spid="10" grpId="0"/>
      <p:bldP spid="10" grpId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n"/>
              <a:defRPr/>
            </a:pPr>
            <a:r>
              <a:rPr lang="en-US" sz="2800" smtClean="0"/>
              <a:t>Large molecules (macromolecules)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Plastics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Proteins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Medicine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Viruses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DNA</a:t>
            </a:r>
          </a:p>
        </p:txBody>
      </p:sp>
      <p:pic>
        <p:nvPicPr>
          <p:cNvPr id="7172" name="Picture 4" descr="adeno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4495800"/>
            <a:ext cx="1981200" cy="2066925"/>
          </a:xfrm>
          <a:noFill/>
        </p:spPr>
      </p:pic>
      <p:pic>
        <p:nvPicPr>
          <p:cNvPr id="7173" name="Picture 6" descr="dna25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86600" y="2286000"/>
            <a:ext cx="1766888" cy="4038600"/>
          </a:xfrm>
          <a:noFill/>
        </p:spPr>
      </p:pic>
      <p:pic>
        <p:nvPicPr>
          <p:cNvPr id="7174" name="Picture 10" descr="16sbcc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828800"/>
            <a:ext cx="289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Molecule formation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Molecules form when atoms gain, share, or lose electrons from their valence shell (ring farthest away from nucleus) so their structure resembles a Noble Gas which is very stable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Octet Rule- all atoms want to have 8 valence electrons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Atoms with 1-3 valence electrons will lose them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Atoms with 4 valence electrons will share them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mtClean="0"/>
              <a:t>Atoms with 5-7 valence electrons will gain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When atoms lose or gain electrons, they form ions, or charged particles.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Cations- positive ions formed from metals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	Have more protons than electrons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Anions- negative ions formed from 			nonmetals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	Have more electrons than protons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Ion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metals lose electrons, they become positively charged.</a:t>
            </a:r>
          </a:p>
          <a:p>
            <a:pPr lvl="1"/>
            <a:r>
              <a:rPr lang="en-US" sz="2400" dirty="0" smtClean="0"/>
              <a:t>Group 1 loses 1 e </a:t>
            </a:r>
            <a:r>
              <a:rPr lang="en-US" sz="2400" dirty="0" smtClean="0">
                <a:sym typeface="Wingdings" pitchFamily="2" charset="2"/>
              </a:rPr>
              <a:t> +1		Group 13 loses 3 e  +3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Group 2 loses 2 e  +2</a:t>
            </a:r>
            <a:endParaRPr lang="en-US" sz="2400" dirty="0" smtClean="0"/>
          </a:p>
          <a:p>
            <a:r>
              <a:rPr lang="en-US" dirty="0" smtClean="0"/>
              <a:t>When nonmetals gain electrons, they become negatively charged.</a:t>
            </a:r>
          </a:p>
          <a:p>
            <a:pPr lvl="1"/>
            <a:r>
              <a:rPr lang="en-US" sz="2400" dirty="0" smtClean="0"/>
              <a:t>Group 17 gains 1 e </a:t>
            </a:r>
            <a:r>
              <a:rPr lang="en-US" sz="2400" dirty="0" smtClean="0">
                <a:sym typeface="Wingdings" pitchFamily="2" charset="2"/>
              </a:rPr>
              <a:t> -1	Group 15 gains 3 e  -3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Group 16 gains 2 e  -2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 Bonding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When atoms rearrange their electrons, they can form forces of attraction with other atoms.  These forces of attraction are called chemical bonds.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2290</TotalTime>
  <Words>1216</Words>
  <Application>Microsoft Office PowerPoint</Application>
  <PresentationFormat>On-screen Show (4:3)</PresentationFormat>
  <Paragraphs>301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Maple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Trends in Ion Formation</vt:lpstr>
      <vt:lpstr>Chemical Bonding</vt:lpstr>
      <vt:lpstr>Chemical Bonding</vt:lpstr>
      <vt:lpstr>Ionic Bonds</vt:lpstr>
      <vt:lpstr>Chemical Bonding</vt:lpstr>
      <vt:lpstr>Bell ringer</vt:lpstr>
      <vt:lpstr>Chemical Bonding</vt:lpstr>
      <vt:lpstr>Chemical Bonding</vt:lpstr>
      <vt:lpstr>Chemical Bonding</vt:lpstr>
      <vt:lpstr>Polarity</vt:lpstr>
      <vt:lpstr>Lewis Structures</vt:lpstr>
      <vt:lpstr>Chemical Bonding</vt:lpstr>
      <vt:lpstr>Chemical Bonding</vt:lpstr>
      <vt:lpstr>Bell ringer</vt:lpstr>
      <vt:lpstr>Metallic Bonding</vt:lpstr>
      <vt:lpstr>Comparing Bonds</vt:lpstr>
      <vt:lpstr>Bell ringer</vt:lpstr>
      <vt:lpstr>Intermolecular Forces</vt:lpstr>
      <vt:lpstr>Slide 26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Chemical Bonding</vt:lpstr>
      <vt:lpstr>Molar Mass</vt:lpstr>
      <vt:lpstr>Molar Conversions</vt:lpstr>
      <vt:lpstr>Molar Conversions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Bonding</dc:title>
  <dc:creator>End User</dc:creator>
  <cp:lastModifiedBy>End User</cp:lastModifiedBy>
  <cp:revision>60</cp:revision>
  <dcterms:created xsi:type="dcterms:W3CDTF">2004-09-03T18:42:22Z</dcterms:created>
  <dcterms:modified xsi:type="dcterms:W3CDTF">2012-12-06T14:58:04Z</dcterms:modified>
</cp:coreProperties>
</file>